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</p:sldMasterIdLst>
  <p:sldIdLst>
    <p:sldId id="256" r:id="rId7"/>
    <p:sldId id="257" r:id="rId8"/>
    <p:sldId id="280" r:id="rId9"/>
    <p:sldId id="258" r:id="rId10"/>
    <p:sldId id="259" r:id="rId11"/>
    <p:sldId id="278" r:id="rId12"/>
    <p:sldId id="260" r:id="rId13"/>
    <p:sldId id="261" r:id="rId14"/>
    <p:sldId id="281" r:id="rId15"/>
    <p:sldId id="262" r:id="rId16"/>
    <p:sldId id="279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B4AD"/>
    <a:srgbClr val="520544"/>
    <a:srgbClr val="4F1745"/>
    <a:srgbClr val="FFFFFF"/>
    <a:srgbClr val="F39200"/>
    <a:srgbClr val="0E5578"/>
    <a:srgbClr val="DFEEED"/>
    <a:srgbClr val="00B7AE"/>
    <a:srgbClr val="3C3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856292-1EF1-432F-9C86-D79D2EF48F65}" v="2" dt="2025-08-04T11:34:36.9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ags" Target="tags/tag1.xml"/><Relationship Id="rId35" Type="http://schemas.microsoft.com/office/2016/11/relationships/changesInfo" Target="changesInfos/changesInfo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S::beth@nationalnumeracy.org.uk::3e762f42-0ff2-4b0b-83f7-6a3b90266c0d" providerId="AD" clId="Web-{D4856292-1EF1-432F-9C86-D79D2EF48F65}"/>
    <pc:docChg chg="modSld">
      <pc:chgData name="Beth Barnes" userId="S::beth@nationalnumeracy.org.uk::3e762f42-0ff2-4b0b-83f7-6a3b90266c0d" providerId="AD" clId="Web-{D4856292-1EF1-432F-9C86-D79D2EF48F65}" dt="2025-08-04T11:34:36.952" v="1" actId="20577"/>
      <pc:docMkLst>
        <pc:docMk/>
      </pc:docMkLst>
      <pc:sldChg chg="modSp">
        <pc:chgData name="Beth Barnes" userId="S::beth@nationalnumeracy.org.uk::3e762f42-0ff2-4b0b-83f7-6a3b90266c0d" providerId="AD" clId="Web-{D4856292-1EF1-432F-9C86-D79D2EF48F65}" dt="2025-08-04T11:34:36.952" v="1" actId="20577"/>
        <pc:sldMkLst>
          <pc:docMk/>
          <pc:sldMk cId="3982904253" sldId="274"/>
        </pc:sldMkLst>
        <pc:spChg chg="mod">
          <ac:chgData name="Beth Barnes" userId="S::beth@nationalnumeracy.org.uk::3e762f42-0ff2-4b0b-83f7-6a3b90266c0d" providerId="AD" clId="Web-{D4856292-1EF1-432F-9C86-D79D2EF48F65}" dt="2025-08-04T11:34:36.952" v="1" actId="20577"/>
          <ac:spMkLst>
            <pc:docMk/>
            <pc:sldMk cId="3982904253" sldId="274"/>
            <ac:spMk id="2" creationId="{CCFE3000-4115-28EE-12B9-D4F1C57342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5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2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4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836370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812582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1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5880452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3305756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772873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83906866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16867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4250419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06742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5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4073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5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55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5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800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F22537D-1241-45E3-9844-CA6B95D862B5}" type="datetimeFigureOut">
              <a:rPr lang="en-GB" smtClean="0"/>
              <a:t>04/08/2025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1F5B661E-D344-4A02-AD7E-DDF3E6545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58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1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1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5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797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5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210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5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38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24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transition/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transition/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7" Type="http://schemas.openxmlformats.org/officeDocument/2006/relationships/image" Target="../media/image13.png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34.xml"/><Relationship Id="rId4" Type="http://schemas.openxmlformats.org/officeDocument/2006/relationships/tags" Target="../tags/tag1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37.xml"/><Relationship Id="rId7" Type="http://schemas.openxmlformats.org/officeDocument/2006/relationships/image" Target="../media/image14.png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39.xml"/><Relationship Id="rId4" Type="http://schemas.openxmlformats.org/officeDocument/2006/relationships/tags" Target="../tags/tag1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13" Type="http://schemas.openxmlformats.org/officeDocument/2006/relationships/image" Target="../media/image17.svg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12" Type="http://schemas.openxmlformats.org/officeDocument/2006/relationships/image" Target="../media/image16.png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slideLayout" Target="../slideLayouts/slideLayout14.xml"/><Relationship Id="rId5" Type="http://schemas.openxmlformats.org/officeDocument/2006/relationships/tags" Target="../tags/tag146.xml"/><Relationship Id="rId10" Type="http://schemas.openxmlformats.org/officeDocument/2006/relationships/tags" Target="../tags/tag151.xml"/><Relationship Id="rId4" Type="http://schemas.openxmlformats.org/officeDocument/2006/relationships/tags" Target="../tags/tag145.xml"/><Relationship Id="rId9" Type="http://schemas.openxmlformats.org/officeDocument/2006/relationships/tags" Target="../tags/tag15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154.xml"/><Relationship Id="rId7" Type="http://schemas.openxmlformats.org/officeDocument/2006/relationships/image" Target="../media/image19.svg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5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tags" Target="../tags/tag158.xml"/><Relationship Id="rId7" Type="http://schemas.openxmlformats.org/officeDocument/2006/relationships/image" Target="../media/image22.png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5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162.xml"/><Relationship Id="rId7" Type="http://schemas.openxmlformats.org/officeDocument/2006/relationships/image" Target="../media/image25.svg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6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166.xml"/><Relationship Id="rId7" Type="http://schemas.openxmlformats.org/officeDocument/2006/relationships/image" Target="../media/image28.svg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6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4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video" Target="https://www.youtube.com/embed/pKdA0LCNg2s?feature=oembed" TargetMode="External"/><Relationship Id="rId1" Type="http://schemas.openxmlformats.org/officeDocument/2006/relationships/tags" Target="../tags/tag105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4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79.xml"/><Relationship Id="rId2" Type="http://schemas.openxmlformats.org/officeDocument/2006/relationships/video" Target="https://www.youtube.com/embed/XZuert73Le0?feature=oembed" TargetMode="External"/><Relationship Id="rId1" Type="http://schemas.openxmlformats.org/officeDocument/2006/relationships/tags" Target="../tags/tag178.xml"/><Relationship Id="rId5" Type="http://schemas.openxmlformats.org/officeDocument/2006/relationships/image" Target="../media/image32.jpeg"/><Relationship Id="rId4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tags" Target="../tags/tag182.xml"/><Relationship Id="rId7" Type="http://schemas.openxmlformats.org/officeDocument/2006/relationships/image" Target="../media/image33.png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84.xml"/><Relationship Id="rId4" Type="http://schemas.openxmlformats.org/officeDocument/2006/relationships/tags" Target="../tags/tag183.xml"/><Relationship Id="rId9" Type="http://schemas.openxmlformats.org/officeDocument/2006/relationships/hyperlink" Target="http://www.nationalnumeracy.org.uk/challenge/sfpa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video" Target="https://www.youtube.com/embed/NzJNDQFM7bs?feature=oembed" TargetMode="External"/><Relationship Id="rId1" Type="http://schemas.openxmlformats.org/officeDocument/2006/relationships/tags" Target="../tags/tag118.xml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24.xml"/><Relationship Id="rId7" Type="http://schemas.openxmlformats.org/officeDocument/2006/relationships/image" Target="../media/image10.jpe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person, clothing, human face, bowl&#10;&#10;Description automatically generated">
            <a:extLst>
              <a:ext uri="{FF2B5EF4-FFF2-40B4-BE49-F238E27FC236}">
                <a16:creationId xmlns:a16="http://schemas.microsoft.com/office/drawing/2014/main" id="{DDBA04BC-17A6-F497-794D-AB14FA8551A8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76" b="22502"/>
          <a:stretch>
            <a:fillRect/>
          </a:stretch>
        </p:blipFill>
        <p:spPr>
          <a:xfrm>
            <a:off x="-7615" y="-139338"/>
            <a:ext cx="9159230" cy="3866607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B522F40-5607-454D-C360-2C910623448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94668" y="4300154"/>
            <a:ext cx="4480460" cy="1460566"/>
          </a:xfrm>
        </p:spPr>
        <p:txBody>
          <a:bodyPr/>
          <a:lstStyle/>
          <a:p>
            <a:pPr>
              <a:defRPr b="0" i="0"/>
            </a:pPr>
            <a:r>
              <a:rPr lang="1106" b="1" dirty="0"/>
              <a:t>Helpu Eich Plentyn i Fwynhau Mathemateg!</a:t>
            </a:r>
          </a:p>
        </p:txBody>
      </p:sp>
    </p:spTree>
    <p:extLst>
      <p:ext uri="{BB962C8B-B14F-4D97-AF65-F5344CB8AC3E}">
        <p14:creationId xmlns:p14="http://schemas.microsoft.com/office/powerpoint/2010/main" val="182489820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4" y="413971"/>
            <a:ext cx="8095885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Mathemateg mewn bywyd bob dydd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EEE1B-9D84-572D-E796-FC197C52B1F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27728" y="2264962"/>
            <a:ext cx="7985345" cy="38105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0017EF-AF35-0F37-9AFE-2B3EAA7E6F7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133183" y="4170260"/>
            <a:ext cx="1984917" cy="984885"/>
          </a:xfrm>
          <a:prstGeom prst="rect">
            <a:avLst/>
          </a:prstGeom>
          <a:solidFill>
            <a:srgbClr val="F39200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Cynllunio teithiau</a:t>
            </a:r>
          </a:p>
          <a:p>
            <a:endParaRPr lang="en-GB" sz="14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amser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Darllen amserlenni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051548-0258-5A53-EF45-3197553E4B8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829923" y="4170260"/>
            <a:ext cx="1984917" cy="1861139"/>
          </a:xfrm>
          <a:prstGeom prst="rect">
            <a:avLst/>
          </a:prstGeom>
          <a:solidFill>
            <a:srgbClr val="3AB4AD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Siopa</a:t>
            </a:r>
          </a:p>
          <a:p>
            <a:endParaRPr lang="en-GB" sz="12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Adnabod darnau arian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Gwirio newid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Cyfrifo prisiau cynigion arbennig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cyllideb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31AFC-A2F6-FA68-8BBD-AA183D96978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618167" y="4170260"/>
            <a:ext cx="1984917" cy="1647566"/>
          </a:xfrm>
          <a:prstGeom prst="rect">
            <a:avLst/>
          </a:prstGeom>
          <a:solidFill>
            <a:srgbClr val="520544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DIY</a:t>
            </a:r>
          </a:p>
          <a:p>
            <a:endParaRPr lang="en-GB" sz="12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Mesur deunyddiau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cymarebau i gymysgu deunyddiau</a:t>
            </a:r>
          </a:p>
        </p:txBody>
      </p:sp>
    </p:spTree>
    <p:extLst>
      <p:ext uri="{BB962C8B-B14F-4D97-AF65-F5344CB8AC3E}">
        <p14:creationId xmlns:p14="http://schemas.microsoft.com/office/powerpoint/2010/main" val="387444648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413971"/>
            <a:ext cx="8077298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Mathemateg mewn bywyd bob dydd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E7110-9F60-2ABB-B2BA-2E09C40C3C3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27728" y="2118931"/>
            <a:ext cx="7985345" cy="41446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72B7A5-B277-59E4-6689-0223C909AEF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583983" y="3980398"/>
            <a:ext cx="2072906" cy="1846659"/>
          </a:xfrm>
          <a:prstGeom prst="rect">
            <a:avLst/>
          </a:prstGeom>
          <a:solidFill>
            <a:srgbClr val="F39200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Darllen y newyddion</a:t>
            </a:r>
          </a:p>
          <a:p>
            <a:endParaRPr lang="en-GB" sz="14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Deall graffiau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Deall ffeithiau a ffigurau, gan gynnwys canrannau</a:t>
            </a:r>
            <a:endParaRPr lang="en-GB" sz="1400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defRPr b="0" i="0"/>
            </a:pPr>
            <a:endParaRPr lang="en-GB" sz="1400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>
              <a:defRPr b="0" i="0"/>
            </a:pPr>
            <a:endParaRPr lang="1106" sz="1400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E18A1A-B5CB-3454-7139-D8B18042CA4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915224" y="3971852"/>
            <a:ext cx="1984917" cy="1739097"/>
          </a:xfrm>
          <a:prstGeom prst="rect">
            <a:avLst/>
          </a:prstGeom>
          <a:solidFill>
            <a:srgbClr val="520544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Gwneud penderfyniadau ariannol</a:t>
            </a:r>
          </a:p>
          <a:p>
            <a:endParaRPr lang="en-GB" sz="14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Sefydlu cyllideb fisol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Cyfraddau llog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81541F-9CE1-B721-FB32-33FBF8D056D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17390" y="3971852"/>
            <a:ext cx="1984917" cy="2105223"/>
          </a:xfrm>
          <a:prstGeom prst="rect">
            <a:avLst/>
          </a:prstGeom>
          <a:solidFill>
            <a:srgbClr val="3AB4AD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Coginio</a:t>
            </a:r>
          </a:p>
          <a:p>
            <a:endParaRPr lang="en-GB" sz="14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Cyfrif a phwyso cynhwysion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mesuriadau metrig ac imperial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Chwyddo ryseitiau'n gytbwys</a:t>
            </a:r>
          </a:p>
        </p:txBody>
      </p:sp>
    </p:spTree>
    <p:extLst>
      <p:ext uri="{BB962C8B-B14F-4D97-AF65-F5344CB8AC3E}">
        <p14:creationId xmlns:p14="http://schemas.microsoft.com/office/powerpoint/2010/main" val="36088724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b="1" dirty="0"/>
              <a:t>Bod yn gadarnhaol ynghylch mathemateg</a:t>
            </a:r>
          </a:p>
        </p:txBody>
      </p:sp>
      <p:pic>
        <p:nvPicPr>
          <p:cNvPr id="7" name="Picture Placeholder 6" descr="A person and child giving each other high five&#10;&#10;Description automatically generated with medium confidence">
            <a:extLst>
              <a:ext uri="{FF2B5EF4-FFF2-40B4-BE49-F238E27FC236}">
                <a16:creationId xmlns:a16="http://schemas.microsoft.com/office/drawing/2014/main" id="{07F2C54A-0DD6-DD9A-4E4B-E433FBFFCA0E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2" b="197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4496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4" y="413971"/>
            <a:ext cx="5983579" cy="1158745"/>
          </a:xfrm>
        </p:spPr>
        <p:txBody>
          <a:bodyPr/>
          <a:lstStyle/>
          <a:p>
            <a:pPr>
              <a:defRPr b="0" i="0"/>
            </a:pPr>
            <a:r>
              <a:rPr lang="1106" sz="3400" b="1" dirty="0"/>
              <a:t>Bod yn gadarnhaol ynghylch mathemateg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03832" y="2260137"/>
            <a:ext cx="6735543" cy="29595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  <a:defRPr b="0" i="0"/>
            </a:pPr>
            <a:r>
              <a:rPr lang="1106" sz="2800" dirty="0">
                <a:solidFill>
                  <a:srgbClr val="3C3C3B"/>
                </a:solidFill>
                <a:latin typeface="Lato" panose="020F0502020204030203" pitchFamily="34" charset="77"/>
                <a:ea typeface="Lato"/>
                <a:cs typeface="Lato"/>
              </a:rPr>
              <a:t>Dyma ambell beth y mae pobl weithiau'n eu dweud wrth blant am fathemateg. </a:t>
            </a:r>
            <a:endParaRPr lang="en-GB" sz="2800" dirty="0">
              <a:solidFill>
                <a:srgbClr val="3C3C3B"/>
              </a:solidFill>
              <a:latin typeface="Lato" panose="020F0502020204030203" pitchFamily="34" charset="77"/>
            </a:endParaRP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  <a:defRPr b="0" i="0"/>
            </a:pPr>
            <a:r>
              <a:rPr lang="1106" sz="2800" dirty="0">
                <a:solidFill>
                  <a:srgbClr val="3C3C3B"/>
                </a:solidFill>
                <a:latin typeface="Lato" panose="020F0502020204030203" pitchFamily="34" charset="77"/>
              </a:rPr>
              <a:t>Ydych chi wedi clywed y rhain yn cael eu dweud? 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  <a:defRPr b="0" i="0"/>
            </a:pPr>
            <a:r>
              <a:rPr lang="1106" sz="2800" dirty="0">
                <a:solidFill>
                  <a:srgbClr val="3C3C3B"/>
                </a:solidFill>
                <a:latin typeface="Lato" panose="020F0502020204030203" pitchFamily="34" charset="77"/>
              </a:rPr>
              <a:t>Beth y gellid ei ddweud yn lle i annog agweddau cadarnhaol ymhlith plant?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418D5F16-591C-76AC-9844-4F1BD89EF51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066052" y="3290031"/>
            <a:ext cx="1822708" cy="6039092"/>
            <a:chOff x="0" y="0"/>
            <a:chExt cx="2430277" cy="8052122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1D01F2E-D579-BF1C-BD71-21F5892E7E59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B305B4B-3733-91A7-231A-5E3EEEFC31EF}"/>
                </a:ext>
              </a:extLst>
            </p:cNvPr>
            <p:cNvGrpSpPr/>
            <p:nvPr>
              <p:custDataLst>
                <p:tags r:id="rId5"/>
              </p:custDataLst>
            </p:nvPr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0C791165-5DD7-F414-AF4F-84A5271D6ED3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344C678D-FA53-227F-0997-6F1EFA8DC138}"/>
                  </a:ext>
                </a:extLst>
              </p:cNvPr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811CDF28-E7C2-F2EA-3D6A-84051E5A267A}"/>
                </a:ext>
              </a:extLst>
            </p:cNvPr>
            <p:cNvGrpSpPr/>
            <p:nvPr>
              <p:custDataLst>
                <p:tags r:id="rId6"/>
              </p:custDataLst>
            </p:nvPr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50BDBA7-F06A-6673-BA40-F6DC5A42826B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id="{A506EA49-8A89-2747-62F2-6538917FD3D5}"/>
                  </a:ext>
                </a:extLst>
              </p:cNvPr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46571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413971"/>
            <a:ext cx="6009216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8D89F1-82DD-6B94-BF9E-62DBF1C4477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-124072" flipH="1">
            <a:off x="3928236" y="1923714"/>
            <a:ext cx="4917576" cy="4044131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96E566F-C40E-16DB-FF02-F4010480268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rcRect r="29687"/>
          <a:stretch>
            <a:fillRect/>
          </a:stretch>
        </p:blipFill>
        <p:spPr>
          <a:xfrm>
            <a:off x="-2584929" y="1938986"/>
            <a:ext cx="7883412" cy="6306767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261D76D5-CE39-1561-46B8-90006119F9B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280928" y="2431753"/>
            <a:ext cx="3952117" cy="24885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defRPr b="0" i="0"/>
            </a:pPr>
            <a:r>
              <a:rPr lang="1106" sz="3234" b="1" dirty="0">
                <a:solidFill>
                  <a:srgbClr val="FFFFFF"/>
                </a:solidFill>
                <a:latin typeface="Lato" panose="020F0502020204030203" pitchFamily="34" charset="77"/>
              </a:rPr>
              <a:t>“Doeddwn i byth yn dda am wneud mathemateg yn yr ysgol ac ni wnaeth unrhyw niwed i mi.”</a:t>
            </a:r>
          </a:p>
        </p:txBody>
      </p:sp>
    </p:spTree>
    <p:extLst>
      <p:ext uri="{BB962C8B-B14F-4D97-AF65-F5344CB8AC3E}">
        <p14:creationId xmlns:p14="http://schemas.microsoft.com/office/powerpoint/2010/main" val="402382072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413971"/>
            <a:ext cx="6308318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12A2BD-C40D-F28C-A5FB-B66154363E6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192827" y="2689929"/>
            <a:ext cx="3372053" cy="447061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2B2BC83-8DFD-959A-A8C4-4FD0135ADA6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52062">
            <a:off x="1178850" y="1958760"/>
            <a:ext cx="3925298" cy="4097745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08A90A9-7822-2CA9-2E5E-62CE7489A6D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486520" y="2472181"/>
            <a:ext cx="3309958" cy="21865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  <a:defRPr b="0" i="0"/>
            </a:pPr>
            <a:r>
              <a:rPr lang="1106" sz="2986" b="1" dirty="0">
                <a:solidFill>
                  <a:srgbClr val="FFFFFF"/>
                </a:solidFill>
                <a:latin typeface="Lato" panose="020F0502020204030203" pitchFamily="34" charset="77"/>
              </a:rPr>
              <a:t>“Fydd dim angen i ti boeni am fathemateg ar ôl i ti orffen yr ysgol.”</a:t>
            </a:r>
          </a:p>
        </p:txBody>
      </p:sp>
    </p:spTree>
    <p:extLst>
      <p:ext uri="{BB962C8B-B14F-4D97-AF65-F5344CB8AC3E}">
        <p14:creationId xmlns:p14="http://schemas.microsoft.com/office/powerpoint/2010/main" val="191738959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413971"/>
            <a:ext cx="5923758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D8C8BF-1D67-2C40-8BE7-EFB399FACB2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36665" y="1932027"/>
            <a:ext cx="5015638" cy="4058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CED81-F99A-C32F-D7A2-338D1DA4EFF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443294" y="2489535"/>
            <a:ext cx="4188478" cy="26776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defRPr b="0" i="0"/>
            </a:pPr>
            <a:r>
              <a:rPr lang="1106" sz="2900" b="1" dirty="0">
                <a:solidFill>
                  <a:srgbClr val="FFFFFF"/>
                </a:solidFill>
                <a:latin typeface="Lato" panose="020F0502020204030203" pitchFamily="34" charset="77"/>
              </a:rPr>
              <a:t>“Maen iawn. Alli di ddim bod yn dda ym mhopeth. Llythrennedd yw dy gryfder di. Mae dy frawd yn fwy o berson mathemateg.”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48DBE-1803-4B16-185A-3BCFD4712FE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4163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413971"/>
            <a:ext cx="6316864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5FA627-524F-5B8C-3D60-BF519083B0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59540">
            <a:off x="716635" y="1971657"/>
            <a:ext cx="4957649" cy="2914685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61EEFBE-82C9-B2E8-4690-BAB3F007977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AB217ABE-8E21-123C-667A-FA5629C5137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10212" y="2629998"/>
            <a:ext cx="4170493" cy="16399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  <a:defRPr b="0" i="0"/>
            </a:pPr>
            <a:r>
              <a:rPr lang="1106" sz="2986" b="1" dirty="0">
                <a:solidFill>
                  <a:srgbClr val="FFFFFF"/>
                </a:solidFill>
                <a:latin typeface="Lato" panose="020F0502020204030203" pitchFamily="34" charset="77"/>
              </a:rPr>
              <a:t>“Da iawn am gael hynny’n gywir. Rwyt ti mor glyfar.”</a:t>
            </a:r>
          </a:p>
        </p:txBody>
      </p:sp>
    </p:spTree>
    <p:extLst>
      <p:ext uri="{BB962C8B-B14F-4D97-AF65-F5344CB8AC3E}">
        <p14:creationId xmlns:p14="http://schemas.microsoft.com/office/powerpoint/2010/main" val="58384443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b="1" dirty="0"/>
              <a:t>Canmol ymdrech yn hytrach na thalent</a:t>
            </a:r>
          </a:p>
        </p:txBody>
      </p:sp>
      <p:pic>
        <p:nvPicPr>
          <p:cNvPr id="6" name="Picture Placeholder 5" descr="A person and a child looking at a book&#10;&#10;Description automatically generated with low confidence">
            <a:extLst>
              <a:ext uri="{FF2B5EF4-FFF2-40B4-BE49-F238E27FC236}">
                <a16:creationId xmlns:a16="http://schemas.microsoft.com/office/drawing/2014/main" id="{3D559340-31F8-12DB-B1C3-38984129747F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3" b="24058"/>
          <a:stretch>
            <a:fillRect/>
          </a:stretch>
        </p:blipFill>
        <p:spPr>
          <a:xfrm>
            <a:off x="-7615" y="-156754"/>
            <a:ext cx="9159230" cy="3864429"/>
          </a:xfrm>
        </p:spPr>
      </p:pic>
    </p:spTree>
    <p:extLst>
      <p:ext uri="{BB962C8B-B14F-4D97-AF65-F5344CB8AC3E}">
        <p14:creationId xmlns:p14="http://schemas.microsoft.com/office/powerpoint/2010/main" val="11406285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413971"/>
            <a:ext cx="8222576" cy="1158745"/>
          </a:xfrm>
        </p:spPr>
        <p:txBody>
          <a:bodyPr/>
          <a:lstStyle/>
          <a:p>
            <a:pPr>
              <a:defRPr b="0" i="0"/>
            </a:pPr>
            <a:r>
              <a:rPr lang="1106" sz="3400" b="1" dirty="0"/>
              <a:t>Canmol ymdrech yn hytrach na thalent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33A053F-91FC-2D60-36F0-B4A8E820AC6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94827" y="2189659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 b="0" i="0"/>
            </a:pPr>
            <a:r>
              <a:rPr lang="1106" sz="2000" b="1" dirty="0">
                <a:solidFill>
                  <a:schemeClr val="tx1"/>
                </a:solidFill>
              </a:rPr>
              <a:t>Canmol talent: </a:t>
            </a:r>
          </a:p>
          <a:p>
            <a:pPr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Da iawn. Rwyt ti mor glyfar. 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Rwyt ti'n naturiol yn dda iawn am wneud hyn. 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Mae'n wych bod mathemateg mor rhwydd i ti.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9BCAAAD-1A18-2DCC-06CD-6A7FC71FD1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933409" y="2187755"/>
            <a:ext cx="3763962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b="1" dirty="0">
                <a:solidFill>
                  <a:schemeClr val="tx1"/>
                </a:solidFill>
                <a:latin typeface="Rubik Medium" panose="02000604000000020004" pitchFamily="2" charset="-79"/>
                <a:cs typeface="Rubik Medium" panose="02000604000000020004" pitchFamily="2" charset="-79"/>
              </a:rPr>
              <a:t>Canmol ymdrech: </a:t>
            </a:r>
          </a:p>
          <a:p>
            <a:pPr indent="0">
              <a:spcBef>
                <a:spcPct val="0"/>
              </a:spcBef>
              <a:spcAft>
                <a:spcPts val="1200"/>
              </a:spcAft>
            </a:pPr>
            <a:endParaRPr lang="en-GB" sz="2000" dirty="0">
              <a:solidFill>
                <a:schemeClr val="tx1"/>
              </a:solidFill>
              <a:latin typeface="Rubik Medium" panose="02000604000000020004" pitchFamily="2" charset="-79"/>
              <a:cs typeface="Rubik Medium" panose="02000604000000020004" pitchFamily="2" charset="-79"/>
            </a:endParaRP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Da iawn am weithio mor galed ar hwnna. 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Rwyt ti wedi dysgu cymaint, da iawn. 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Mae'n wych dy fod wedi dal ati hyd yn oed pan oedd yn anodd. </a:t>
            </a:r>
          </a:p>
        </p:txBody>
      </p:sp>
    </p:spTree>
    <p:extLst>
      <p:ext uri="{BB962C8B-B14F-4D97-AF65-F5344CB8AC3E}">
        <p14:creationId xmlns:p14="http://schemas.microsoft.com/office/powerpoint/2010/main" val="122523094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588582" y="413971"/>
            <a:ext cx="8433498" cy="789989"/>
          </a:xfrm>
        </p:spPr>
        <p:txBody>
          <a:bodyPr/>
          <a:lstStyle/>
          <a:p>
            <a:pPr>
              <a:defRPr b="0" i="0"/>
            </a:pPr>
            <a:r>
              <a:rPr lang="1106" sz="3400" b="1" dirty="0"/>
              <a:t>Sut yr ydych yn teimlo am fathemateg?</a:t>
            </a:r>
          </a:p>
        </p:txBody>
      </p:sp>
      <p:pic>
        <p:nvPicPr>
          <p:cNvPr id="5" name="Online Media 1" title="How I feel about maths">
            <a:hlinkClick r:id="" action="ppaction://media"/>
            <a:extLst>
              <a:ext uri="{FF2B5EF4-FFF2-40B4-BE49-F238E27FC236}">
                <a16:creationId xmlns:a16="http://schemas.microsoft.com/office/drawing/2014/main" id="{0D800880-B34B-A743-4E44-B515BE609AD4}"/>
              </a:ext>
            </a:extLst>
          </p:cNvPr>
          <p:cNvPicPr>
            <a:picLocks noRot="1" noChangeAspect="1"/>
          </p:cNvPicPr>
          <p:nvPr>
            <a:videoFile r:link="rId2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88582" y="2078327"/>
            <a:ext cx="8035730" cy="45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31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sz="3600" b="1" dirty="0"/>
              <a:t>Meddylfryd Twf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ECBCF9-AF9D-C52D-34FF-263C01CBA5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42485" y="2224493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 b="0" i="0"/>
            </a:pPr>
            <a:r>
              <a:rPr lang="1106" sz="2000" b="1" dirty="0">
                <a:solidFill>
                  <a:schemeClr val="tx1"/>
                </a:solidFill>
              </a:rPr>
              <a:t>Meddylfryd Sefydlog</a:t>
            </a:r>
          </a:p>
          <a:p>
            <a:pPr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Mae talent yn gynhenid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Mae yna rai pobl na allant wneud rhai pethau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Nid oes diben ceisio gwella os nad ydych wedi cael eich geni â'r gallu hwnnw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F694C-1E0B-3F0D-48C6-2F9269F0582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794191" y="2187755"/>
            <a:ext cx="3903180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b="1" dirty="0">
                <a:solidFill>
                  <a:schemeClr val="tx1"/>
                </a:solidFill>
                <a:latin typeface="Rubik Medium" panose="02000604000000020004" pitchFamily="2" charset="-79"/>
                <a:cs typeface="Rubik Medium" panose="02000604000000020004" pitchFamily="2" charset="-79"/>
              </a:rPr>
              <a:t>Meddylfryd Twf</a:t>
            </a:r>
          </a:p>
          <a:p>
            <a:pPr indent="0">
              <a:spcBef>
                <a:spcPct val="0"/>
              </a:spcBef>
              <a:spcAft>
                <a:spcPts val="1200"/>
              </a:spcAft>
            </a:pPr>
            <a:endParaRPr lang="en-GB" sz="2000" b="1" dirty="0">
              <a:solidFill>
                <a:schemeClr val="tx1"/>
              </a:solidFill>
            </a:endParaRP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Nid yw gallu yn sefydlog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Gallwch ddysgu a gwella unrhyw beth trwy neilltuo digon o amser ac ymdrech ar ei gyfer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Os ydych chi'n ddigon penderfynol, byddwch chi'n gallu gwella: nid yw gallu yn rhywbeth yr ydych yn cael eich geni ag ef</a:t>
            </a:r>
          </a:p>
        </p:txBody>
      </p:sp>
    </p:spTree>
    <p:extLst>
      <p:ext uri="{BB962C8B-B14F-4D97-AF65-F5344CB8AC3E}">
        <p14:creationId xmlns:p14="http://schemas.microsoft.com/office/powerpoint/2010/main" val="170205140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194668" y="4300154"/>
            <a:ext cx="4214962" cy="1158745"/>
          </a:xfrm>
        </p:spPr>
        <p:txBody>
          <a:bodyPr/>
          <a:lstStyle/>
          <a:p>
            <a:pPr>
              <a:defRPr b="0" i="0"/>
            </a:pPr>
            <a:r>
              <a:rPr lang="1106" b="1" dirty="0"/>
              <a:t>Hybu eich hyder eich hun</a:t>
            </a:r>
          </a:p>
        </p:txBody>
      </p:sp>
      <p:pic>
        <p:nvPicPr>
          <p:cNvPr id="7" name="Picture Placeholder 6" descr="A person sitting at a table using a computer&#10;&#10;Description automatically generated with medium confidence">
            <a:extLst>
              <a:ext uri="{FF2B5EF4-FFF2-40B4-BE49-F238E27FC236}">
                <a16:creationId xmlns:a16="http://schemas.microsoft.com/office/drawing/2014/main" id="{5EBE359B-7CC1-B35F-8B92-DF473C2F4693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9" b="30096"/>
          <a:stretch>
            <a:fillRect/>
          </a:stretch>
        </p:blipFill>
        <p:spPr>
          <a:xfrm>
            <a:off x="-15230" y="-216568"/>
            <a:ext cx="9159230" cy="3934327"/>
          </a:xfrm>
        </p:spPr>
      </p:pic>
    </p:spTree>
    <p:extLst>
      <p:ext uri="{BB962C8B-B14F-4D97-AF65-F5344CB8AC3E}">
        <p14:creationId xmlns:p14="http://schemas.microsoft.com/office/powerpoint/2010/main" val="68009054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sz="3600" b="1"/>
              <a:t>Hybu eich hyder eich hun</a:t>
            </a:r>
          </a:p>
        </p:txBody>
      </p:sp>
      <p:pic>
        <p:nvPicPr>
          <p:cNvPr id="4" name="Online Media 2" title="What is the National Numeracy Challenge &amp; how can it help me improve my numeracy?">
            <a:hlinkClick r:id="" action="ppaction://media"/>
            <a:extLst>
              <a:ext uri="{FF2B5EF4-FFF2-40B4-BE49-F238E27FC236}">
                <a16:creationId xmlns:a16="http://schemas.microsoft.com/office/drawing/2014/main" id="{CA55BB54-5EE7-2C4F-7A02-EA7995A39345}"/>
              </a:ext>
            </a:extLst>
          </p:cNvPr>
          <p:cNvPicPr>
            <a:picLocks noRot="1" noChangeAspect="1"/>
          </p:cNvPicPr>
          <p:nvPr>
            <a:videoFile r:link="rId2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52844" y="2133943"/>
            <a:ext cx="7895512" cy="44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8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 lIns="91440" tIns="45720" rIns="91440" bIns="45720" anchor="t"/>
          <a:lstStyle/>
          <a:p>
            <a:pPr>
              <a:defRPr b="0" i="0"/>
            </a:pPr>
            <a:r>
              <a:rPr lang="1106" sz="3600" b="1">
                <a:cs typeface="Rubik Medium"/>
              </a:rPr>
              <a:t>National Numeracy Challenge</a:t>
            </a:r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859D3FDE-EE5B-3D63-CCAE-F8A38F6499D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82178" y="2435587"/>
            <a:ext cx="4218353" cy="1986824"/>
          </a:xfrm>
          <a:prstGeom prst="rect">
            <a:avLst/>
          </a:prstGeom>
        </p:spPr>
      </p:pic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C012488E-10AA-F205-DD73-815E83A9E1A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50122" y="2112427"/>
            <a:ext cx="2743313" cy="2633145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8C7E8D6-9267-5AA7-D0C0-168A6B31FB42}"/>
              </a:ext>
            </a:extLst>
          </p:cNvPr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564169274"/>
              </p:ext>
            </p:extLst>
          </p:nvPr>
        </p:nvGraphicFramePr>
        <p:xfrm>
          <a:off x="944750" y="5020589"/>
          <a:ext cx="7549919" cy="52938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549919">
                  <a:extLst>
                    <a:ext uri="{9D8B030D-6E8A-4147-A177-3AD203B41FA5}">
                      <a16:colId xmlns:a16="http://schemas.microsoft.com/office/drawing/2014/main" val="4263906708"/>
                    </a:ext>
                  </a:extLst>
                </a:gridCol>
              </a:tblGrid>
              <a:tr h="529386"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1106" sz="2800" b="0" i="0" u="sng" strike="noStrike">
                          <a:solidFill>
                            <a:srgbClr val="0563C1"/>
                          </a:solidFill>
                          <a:effectLst/>
                          <a:latin typeface="Calibri"/>
                          <a:hlinkClick r:id="rId9"/>
                        </a:rPr>
                        <a:t>www.nationalnumeracy.org.uk/challenge/sfpaq</a:t>
                      </a:r>
                      <a:endParaRPr lang="en-US" sz="2800" b="0" i="0" u="sng" strike="noStrike">
                        <a:solidFill>
                          <a:srgbClr val="0563C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93431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16F25E0-0682-CBCC-7382-6F97642F9870}"/>
              </a:ext>
            </a:extLst>
          </p:cNvPr>
          <p:cNvGraphicFramePr>
            <a:graphicFrameLocks noGrp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625385478"/>
              </p:ext>
            </p:extLst>
          </p:nvPr>
        </p:nvGraphicFramePr>
        <p:xfrm>
          <a:off x="944750" y="5969478"/>
          <a:ext cx="5550941" cy="30223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50941">
                  <a:extLst>
                    <a:ext uri="{9D8B030D-6E8A-4147-A177-3AD203B41FA5}">
                      <a16:colId xmlns:a16="http://schemas.microsoft.com/office/drawing/2014/main" val="4263906708"/>
                    </a:ext>
                  </a:extLst>
                </a:gridCol>
              </a:tblGrid>
              <a:tr h="302239"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1106" sz="1400" b="0" i="1" u="none" strike="noStrike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77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Dim ond yn Saesneg y mae Her National Numeracy ar gael ar hyn o bryd. </a:t>
                      </a:r>
                    </a:p>
                  </a:txBody>
                  <a:tcPr marL="9525" marR="9525" marT="9525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934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90425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sz="3600" b="1" dirty="0"/>
              <a:t>Trafodaeth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EDFDE-3C66-EC52-2E3E-10F4CA8BFC4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587705" y="2475345"/>
            <a:ext cx="5247495" cy="2837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6000" b="1" dirty="0"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Sut yr ydych yn teimlo am fathemateg?</a:t>
            </a:r>
          </a:p>
        </p:txBody>
      </p:sp>
      <p:pic>
        <p:nvPicPr>
          <p:cNvPr id="6" name="Graphic 5" descr="Chat with solid fill">
            <a:extLst>
              <a:ext uri="{FF2B5EF4-FFF2-40B4-BE49-F238E27FC236}">
                <a16:creationId xmlns:a16="http://schemas.microsoft.com/office/drawing/2014/main" id="{F98843D6-07C3-3C71-A321-60FED1D5281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5127" y="2475345"/>
            <a:ext cx="2862322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7412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EBC5B5-21E5-D4D1-6D22-D9C82CAF2D2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35" y="2107596"/>
            <a:ext cx="5357730" cy="4534046"/>
          </a:xfrm>
          <a:prstGeom prst="rect">
            <a:avLst/>
          </a:prstGeom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4E8F323E-D125-6D48-533B-2F54B36A5CB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32460" y="413971"/>
            <a:ext cx="8389620" cy="789989"/>
          </a:xfrm>
        </p:spPr>
        <p:txBody>
          <a:bodyPr/>
          <a:lstStyle/>
          <a:p>
            <a:pPr>
              <a:defRPr b="0" i="0"/>
            </a:pPr>
            <a:r>
              <a:rPr lang="1106" sz="3400" b="1" dirty="0"/>
              <a:t>Sut yr ydych yn teimlo am fathemateg?</a:t>
            </a:r>
          </a:p>
        </p:txBody>
      </p:sp>
    </p:spTree>
    <p:extLst>
      <p:ext uri="{BB962C8B-B14F-4D97-AF65-F5344CB8AC3E}">
        <p14:creationId xmlns:p14="http://schemas.microsoft.com/office/powerpoint/2010/main" val="29611401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sz="3600" b="1" dirty="0"/>
              <a:t>Awgrymiadau defnyddiol National Numeracy ar gyfer teuluoedd</a:t>
            </a:r>
          </a:p>
        </p:txBody>
      </p:sp>
      <p:pic>
        <p:nvPicPr>
          <p:cNvPr id="5" name="Picture 4" descr="A group of people standing and dancing&#10;&#10;AI-generated content may be incorrect.">
            <a:extLst>
              <a:ext uri="{FF2B5EF4-FFF2-40B4-BE49-F238E27FC236}">
                <a16:creationId xmlns:a16="http://schemas.microsoft.com/office/drawing/2014/main" id="{5A19CD0B-FF13-9D09-FA73-F1843EC7435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123750" y="2219004"/>
            <a:ext cx="6954131" cy="40336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3E5212B-1FC9-681A-0AD9-AFF48FA8974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4332" y="3909347"/>
            <a:ext cx="183455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2000" b="1" dirty="0">
                <a:solidFill>
                  <a:srgbClr val="4F1745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Tynnu sylw at fathemateg yn y byd go iawn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E7CE05-C0E3-1C64-FF0C-6DF9ECA7FE9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766059" y="3812605"/>
            <a:ext cx="1603363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b="1" dirty="0">
                <a:solidFill>
                  <a:srgbClr val="0E5578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Bod yn gadarnhaol ynghylch mathemateg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44298-11F8-AA74-74DA-64BFAD91D0A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496598" y="3715864"/>
            <a:ext cx="16914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1750" b="1" dirty="0">
                <a:solidFill>
                  <a:srgbClr val="4F1745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Canmol ymdrech yn hytrach na thalent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1FFB97-B3B9-D698-5444-38305A68249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492640" y="3909347"/>
            <a:ext cx="1527610" cy="10068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2000" b="1" dirty="0">
                <a:solidFill>
                  <a:srgbClr val="0E5578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Gwella eich hyder eich hun</a:t>
            </a:r>
            <a:endParaRPr lang="en-GB" sz="2000" b="1" dirty="0">
              <a:solidFill>
                <a:srgbClr val="4F1745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36091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sz="3600" b="1" dirty="0"/>
              <a:t>Awgrymiadau defnyddiol National Numeracy ar gyfer teuluoedd</a:t>
            </a:r>
          </a:p>
        </p:txBody>
      </p:sp>
      <p:pic>
        <p:nvPicPr>
          <p:cNvPr id="3" name="Online Media 2" title="Top Tips for Supporting Children to Develop Positive Attitudes Towards Maths">
            <a:hlinkClick r:id="" action="ppaction://media"/>
            <a:extLst>
              <a:ext uri="{FF2B5EF4-FFF2-40B4-BE49-F238E27FC236}">
                <a16:creationId xmlns:a16="http://schemas.microsoft.com/office/drawing/2014/main" id="{5D133477-0468-D6F6-3443-D4F32117D3D2}"/>
              </a:ext>
            </a:extLst>
          </p:cNvPr>
          <p:cNvPicPr>
            <a:picLocks noRot="1" noChangeAspect="1"/>
          </p:cNvPicPr>
          <p:nvPr>
            <a:videoFile r:link="rId2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56437" y="2072640"/>
            <a:ext cx="7742682" cy="43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9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4916323" y="567398"/>
            <a:ext cx="4114943" cy="1589062"/>
          </a:xfrm>
        </p:spPr>
        <p:txBody>
          <a:bodyPr/>
          <a:lstStyle/>
          <a:p>
            <a:pPr>
              <a:defRPr b="0" i="0"/>
            </a:pPr>
            <a:r>
              <a:rPr lang="1106" b="1" dirty="0"/>
              <a:t>Tynnu sylw at fathemateg mewn bywyd bob dydd</a:t>
            </a:r>
          </a:p>
        </p:txBody>
      </p:sp>
      <p:pic>
        <p:nvPicPr>
          <p:cNvPr id="10" name="Picture Placeholder 9" descr="A picture containing person, clothing, human face, indoor&#10;&#10;Description automatically generated">
            <a:extLst>
              <a:ext uri="{FF2B5EF4-FFF2-40B4-BE49-F238E27FC236}">
                <a16:creationId xmlns:a16="http://schemas.microsoft.com/office/drawing/2014/main" id="{1BFB0052-8241-BB93-24AF-E1A923F82ABC}"/>
              </a:ext>
            </a:extLst>
          </p:cNvPr>
          <p:cNvPicPr>
            <a:picLocks noGrp="1" noChangeAspect="1"/>
          </p:cNvPicPr>
          <p:nvPr>
            <p:ph type="pic" sz="quarter" idx="10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0" r="28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584346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4" y="413971"/>
            <a:ext cx="8126365" cy="1158745"/>
          </a:xfrm>
        </p:spPr>
        <p:txBody>
          <a:bodyPr/>
          <a:lstStyle/>
          <a:p>
            <a:pPr>
              <a:defRPr b="0" i="0"/>
            </a:pPr>
            <a:r>
              <a:rPr lang="1106" sz="3600" b="1" dirty="0"/>
              <a:t>Mathemateg mewn bywyd bob dydd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77706" y="2355931"/>
            <a:ext cx="5297366" cy="3078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 b="0" i="0"/>
            </a:pPr>
            <a:r>
              <a:rPr lang="1106" sz="2400" b="1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Ble yr ydym yn gweld mathemateg a rhifau mewn bywyd bob dydd?</a:t>
            </a:r>
            <a:endParaRPr lang="en-GB" sz="2400" b="1" dirty="0"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sz="700" dirty="0"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sz="2000" dirty="0"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defRPr b="0" i="0"/>
            </a:pPr>
            <a:r>
              <a:rPr lang="1106" i="1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“Mae cymhelliant myfyrwyr i ddysgu mathemateg yn uwch ymhlith myfyrwyr y mae eu rhieni'n trafod sut y gall mathemateg gael ei gymhwyso i fywyd bob dydd,” (Rhaglen Ryngwladol Asesu Myfyrwyr 2013).</a:t>
            </a:r>
            <a:endParaRPr lang="en-GB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Woman in Black Shirt Beside White Llama">
            <a:extLst>
              <a:ext uri="{FF2B5EF4-FFF2-40B4-BE49-F238E27FC236}">
                <a16:creationId xmlns:a16="http://schemas.microsoft.com/office/drawing/2014/main" id="{A243A5F2-147F-795F-2854-D781044CEB8B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3713" y="1916386"/>
            <a:ext cx="2569720" cy="17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Woman Standing Beside Pineapple Fruits">
            <a:extLst>
              <a:ext uri="{FF2B5EF4-FFF2-40B4-BE49-F238E27FC236}">
                <a16:creationId xmlns:a16="http://schemas.microsoft.com/office/drawing/2014/main" id="{B91AF322-829E-7EDE-53CB-C16C3119D2C1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0" t="10561" r="10526" b="13722"/>
          <a:stretch>
            <a:fillRect/>
          </a:stretch>
        </p:blipFill>
        <p:spPr bwMode="auto">
          <a:xfrm>
            <a:off x="6313713" y="3629532"/>
            <a:ext cx="2569720" cy="15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tainless steel 4-burner gas stove">
            <a:extLst>
              <a:ext uri="{FF2B5EF4-FFF2-40B4-BE49-F238E27FC236}">
                <a16:creationId xmlns:a16="http://schemas.microsoft.com/office/drawing/2014/main" id="{254DC809-1C54-B8F2-9A01-ED8A6FBBEDB7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5" t="12752" r="9975" b="14434"/>
          <a:stretch>
            <a:fillRect/>
          </a:stretch>
        </p:blipFill>
        <p:spPr bwMode="auto">
          <a:xfrm>
            <a:off x="6316852" y="5216172"/>
            <a:ext cx="2571979" cy="14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1605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19B7A-8145-B0A4-15F1-26F29CBAA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2A6824-FC35-4232-3C49-A29EC29C46CC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1106" sz="3600" b="1" dirty="0"/>
              <a:t>Trafodaeth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D789E5-E125-071A-4211-61C9985B380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840480" y="2543365"/>
            <a:ext cx="497561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1106" sz="4400" b="1" dirty="0"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Ble yr ydym yn gweld mathemateg a rhifau mewn bywyd bob dydd?</a:t>
            </a:r>
          </a:p>
        </p:txBody>
      </p:sp>
      <p:pic>
        <p:nvPicPr>
          <p:cNvPr id="6" name="Graphic 5" descr="Chat with solid fill">
            <a:extLst>
              <a:ext uri="{FF2B5EF4-FFF2-40B4-BE49-F238E27FC236}">
                <a16:creationId xmlns:a16="http://schemas.microsoft.com/office/drawing/2014/main" id="{C3762B1D-ED0A-F535-773A-74907E75D2D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9091" y="2475345"/>
            <a:ext cx="2862322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1545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7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3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9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6"/>
</p:tagLst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d4fb1ce-7578-4a36-b24b-8490e06c8395">
      <Terms xmlns="http://schemas.microsoft.com/office/infopath/2007/PartnerControls"/>
    </lcf76f155ced4ddcb4097134ff3c332f>
    <TaxCatchAll xmlns="5c446c59-e2cf-4ab6-976a-d41307e20e11"/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 xsi:nil="true"/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/>
    <Priority xmlns="3d4fb1ce-7578-4a36-b24b-8490e06c8395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6" ma:contentTypeDescription="Create a new document." ma:contentTypeScope="" ma:versionID="83cd5c14da3ad9767302beb53dbab8f2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4ead9883eced86c072ecdaac548be82f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 minOccurs="0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nillable="true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5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39B876F-E50D-458E-A8F2-993D8D2A81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11A942-AF96-4AED-B1E8-4F47519E2D49}">
  <ds:schemaRefs>
    <ds:schemaRef ds:uri="http://schemas.microsoft.com/office/infopath/2007/PartnerControls"/>
    <ds:schemaRef ds:uri="http://schemas.microsoft.com/office/2006/metadata/properties"/>
    <ds:schemaRef ds:uri="3d4fb1ce-7578-4a36-b24b-8490e06c8395"/>
    <ds:schemaRef ds:uri="http://schemas.microsoft.com/office/2006/documentManagement/types"/>
    <ds:schemaRef ds:uri="http://www.w3.org/XML/1998/namespace"/>
    <ds:schemaRef ds:uri="b072cec8-3e9d-43cd-90c2-d7a855a423e0"/>
    <ds:schemaRef ds:uri="http://purl.org/dc/terms/"/>
    <ds:schemaRef ds:uri="5c446c59-e2cf-4ab6-976a-d41307e20e11"/>
    <ds:schemaRef ds:uri="http://purl.org/dc/dcmitype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8DCB9F3-93CF-4C33-8453-501D5E766D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fb1ce-7578-4a36-b24b-8490e06c8395"/>
    <ds:schemaRef ds:uri="5c446c59-e2cf-4ab6-976a-d41307e20e11"/>
    <ds:schemaRef ds:uri="b072cec8-3e9d-43cd-90c2-d7a855a42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86</TotalTime>
  <Words>560</Words>
  <Application>Microsoft Office PowerPoint</Application>
  <PresentationFormat>On-screen Show (4:3)</PresentationFormat>
  <Paragraphs>90</Paragraphs>
  <Slides>23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NNChampions</vt:lpstr>
      <vt:lpstr>Title page</vt:lpstr>
      <vt:lpstr>Content page (no falling numbers)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Beth Barnes</cp:lastModifiedBy>
  <cp:revision>34</cp:revision>
  <dcterms:created xsi:type="dcterms:W3CDTF">2023-06-02T08:04:45Z</dcterms:created>
  <dcterms:modified xsi:type="dcterms:W3CDTF">2025-08-04T11:34:40Z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